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38"/>
  </p:notesMasterIdLst>
  <p:sldIdLst>
    <p:sldId id="256" r:id="rId2"/>
    <p:sldId id="257" r:id="rId3"/>
    <p:sldId id="366" r:id="rId4"/>
    <p:sldId id="263" r:id="rId5"/>
    <p:sldId id="300" r:id="rId6"/>
    <p:sldId id="372" r:id="rId7"/>
    <p:sldId id="283" r:id="rId8"/>
    <p:sldId id="452" r:id="rId9"/>
    <p:sldId id="453" r:id="rId10"/>
    <p:sldId id="455" r:id="rId11"/>
    <p:sldId id="462" r:id="rId12"/>
    <p:sldId id="463" r:id="rId13"/>
    <p:sldId id="464" r:id="rId14"/>
    <p:sldId id="465" r:id="rId15"/>
    <p:sldId id="448" r:id="rId16"/>
    <p:sldId id="446" r:id="rId17"/>
    <p:sldId id="436" r:id="rId18"/>
    <p:sldId id="450" r:id="rId19"/>
    <p:sldId id="451" r:id="rId20"/>
    <p:sldId id="449" r:id="rId21"/>
    <p:sldId id="421" r:id="rId22"/>
    <p:sldId id="474" r:id="rId23"/>
    <p:sldId id="472" r:id="rId24"/>
    <p:sldId id="468" r:id="rId25"/>
    <p:sldId id="470" r:id="rId26"/>
    <p:sldId id="471" r:id="rId27"/>
    <p:sldId id="473" r:id="rId28"/>
    <p:sldId id="475" r:id="rId29"/>
    <p:sldId id="476" r:id="rId30"/>
    <p:sldId id="477" r:id="rId31"/>
    <p:sldId id="478" r:id="rId32"/>
    <p:sldId id="479" r:id="rId33"/>
    <p:sldId id="467" r:id="rId34"/>
    <p:sldId id="480" r:id="rId35"/>
    <p:sldId id="466" r:id="rId36"/>
    <p:sldId id="29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22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44AD"/>
    <a:srgbClr val="DE3500"/>
    <a:srgbClr val="FF00FF"/>
    <a:srgbClr val="F0F0F0"/>
    <a:srgbClr val="F5F5F5"/>
    <a:srgbClr val="E5DFD3"/>
    <a:srgbClr val="E5E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9" autoAdjust="0"/>
    <p:restoredTop sz="93560" autoAdjust="0"/>
  </p:normalViewPr>
  <p:slideViewPr>
    <p:cSldViewPr snapToGrid="0" showGuides="1">
      <p:cViewPr varScale="1">
        <p:scale>
          <a:sx n="69" d="100"/>
          <a:sy n="69" d="100"/>
        </p:scale>
        <p:origin x="1404" y="66"/>
      </p:cViewPr>
      <p:guideLst>
        <p:guide pos="2880"/>
        <p:guide orient="horz" pos="22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sz="2800" dirty="0" err="1"/>
              <a:t>Current</a:t>
            </a:r>
            <a:r>
              <a:rPr lang="es-ES" sz="2800" baseline="0" dirty="0"/>
              <a:t> </a:t>
            </a:r>
            <a:r>
              <a:rPr lang="es-ES" sz="2800" baseline="0" dirty="0" err="1"/>
              <a:t>situation</a:t>
            </a:r>
            <a:endParaRPr lang="es-ES" sz="2800" dirty="0"/>
          </a:p>
        </c:rich>
      </c:tx>
      <c:layout>
        <c:manualLayout>
          <c:xMode val="edge"/>
          <c:yMode val="edge"/>
          <c:x val="0.35837036384273452"/>
          <c:y val="1.36027462552282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0.16350801246395419"/>
          <c:y val="0.11364523252305951"/>
          <c:w val="0.83649198753604581"/>
          <c:h val="0.7267551023686986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Euros (k)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31232059032273E-3"/>
                  <c:y val="-0.361385584862556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800" b="1" dirty="0"/>
                      <a:t> €</a:t>
                    </a:r>
                    <a:r>
                      <a:rPr lang="en-US" sz="2800" b="1" baseline="0" dirty="0"/>
                      <a:t> </a:t>
                    </a:r>
                    <a:r>
                      <a:rPr lang="en-US" sz="2800" b="1" dirty="0"/>
                      <a:t>30,601.00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788391349517634"/>
                      <c:h val="0.115455912171754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6D52-4604-81C2-175F2324E7D5}"/>
                </c:ext>
              </c:extLst>
            </c:dLbl>
            <c:dLbl>
              <c:idx val="1"/>
              <c:layout>
                <c:manualLayout>
                  <c:x val="-3.853867650537949E-3"/>
                  <c:y val="-0.1738336554962736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800" b="1" dirty="0"/>
                      <a:t>€ 12,793.42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630225465216445"/>
                      <c:h val="0.162462132774942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6D52-4604-81C2-175F2324E7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Hoja1!$A$2:$A$3</c:f>
              <c:strCache>
                <c:ptCount val="2"/>
                <c:pt idx="0">
                  <c:v>Budget</c:v>
                </c:pt>
                <c:pt idx="1">
                  <c:v>Spent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30601</c:v>
                </c:pt>
                <c:pt idx="1">
                  <c:v>12793.418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52-4604-81C2-175F2324E7D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36406920"/>
        <c:axId val="336400360"/>
      </c:barChart>
      <c:catAx>
        <c:axId val="336406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36400360"/>
        <c:crosses val="autoZero"/>
        <c:auto val="1"/>
        <c:lblAlgn val="ctr"/>
        <c:lblOffset val="100"/>
        <c:noMultiLvlLbl val="0"/>
      </c:catAx>
      <c:valAx>
        <c:axId val="336400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36406920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0213052728070977E-2"/>
          <c:y val="0.88076818028458659"/>
          <c:w val="0.1718032349911276"/>
          <c:h val="6.44750208060587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1FF1F-2861-4DAF-9F2F-EB23785356C5}" type="datetimeFigureOut">
              <a:rPr lang="es-ES" smtClean="0"/>
              <a:t>10/05/2017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BE78B-E8E2-4A10-AFD1-B84267D5BA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03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69E5-AE03-443B-BDC9-CA9BEF704259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8339" y="157046"/>
            <a:ext cx="940882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6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891E-D9A1-45C6-A1E2-F9B2DD245445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1350F-E738-4FB7-9870-1639986A3A6F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7023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92F4-1297-4E4C-B700-9A43C656D3B3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18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6DB5-7C9C-4F92-AA71-5E2B0574C999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5926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8862-A0FF-4800-AFDF-7456972EFBA4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9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A560-78A5-43B9-A705-74C187217459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5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3A81-4AF0-4D9C-A996-F41274894E85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EE6F-2B6D-4C19-98F7-64DB4E4B2F55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7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79388-C6B9-42B4-BE78-257483D3DFF5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6651" y="197990"/>
            <a:ext cx="875497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9E69-1E16-4E24-B612-5EF703B7FA70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0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38E6-2157-411E-846C-60C88D7B3E98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8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F214-8EAF-4E72-99E7-24943D4DC00C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5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AF57-936F-4F39-B9AA-B60F2EC419E2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93E9-E311-41AD-944A-3F193C55C399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2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153E5-BCA9-40EB-92EA-586EEFBD0F38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2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852D7-A025-48AB-B0A3-63F6AAAC870A}" type="datetime1">
              <a:rPr lang="en-US" smtClean="0"/>
              <a:t>5/10/2017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qEHkr5TkqE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363" y="4447647"/>
            <a:ext cx="7512341" cy="121492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600" dirty="0"/>
              <a:t>Software Engineering and Professional Practice</a:t>
            </a:r>
          </a:p>
          <a:p>
            <a:pPr algn="ctr"/>
            <a:r>
              <a:rPr lang="en-US" sz="2600" dirty="0"/>
              <a:t>Group 1 – 2016/2017</a:t>
            </a:r>
          </a:p>
          <a:p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039932" y="2708134"/>
            <a:ext cx="708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Time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my</a:t>
            </a:r>
            <a:r>
              <a:rPr lang="es-ES" sz="3200" dirty="0"/>
              <a:t> capital, </a:t>
            </a:r>
            <a:r>
              <a:rPr lang="es-ES" sz="3200" dirty="0" err="1"/>
              <a:t>not</a:t>
            </a:r>
            <a:r>
              <a:rPr lang="es-ES" sz="3200" dirty="0"/>
              <a:t> </a:t>
            </a:r>
            <a:r>
              <a:rPr lang="es-ES" sz="3200" dirty="0" err="1"/>
              <a:t>money</a:t>
            </a:r>
            <a:r>
              <a:rPr lang="es-ES" sz="32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9" y="763283"/>
            <a:ext cx="7845077" cy="18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952" y="2209952"/>
            <a:ext cx="2438095" cy="24380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61623" y="4793672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LDAP </a:t>
            </a:r>
            <a:r>
              <a:rPr lang="es-ES" sz="3600" dirty="0" err="1"/>
              <a:t>Support</a:t>
            </a:r>
            <a:endParaRPr lang="es-ES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52" y="534043"/>
            <a:ext cx="727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4" descr="Resultado de imagen de sonarqube ext: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8" y="1099771"/>
            <a:ext cx="3057455" cy="84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1" y="2183904"/>
            <a:ext cx="4421399" cy="3844033"/>
          </a:xfrm>
          <a:prstGeom prst="rect">
            <a:avLst/>
          </a:prstGeom>
        </p:spPr>
      </p:pic>
      <p:pic>
        <p:nvPicPr>
          <p:cNvPr id="7" name="Picture 6" descr="http://pedrorijo.com/assets/img/codacy-logo-n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78" y="1289540"/>
            <a:ext cx="3331617" cy="97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628" y="2269427"/>
            <a:ext cx="3022516" cy="713470"/>
          </a:xfrm>
          <a:prstGeom prst="rect">
            <a:avLst/>
          </a:prstGeom>
        </p:spPr>
      </p:pic>
      <p:pic>
        <p:nvPicPr>
          <p:cNvPr id="14" name="Picture 2" descr="Resultado de imagen de coverall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78" y="4058572"/>
            <a:ext cx="2975917" cy="5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4799" y="4868041"/>
            <a:ext cx="3851873" cy="7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564" y="123508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Google </a:t>
            </a:r>
            <a:r>
              <a:rPr lang="es-ES" sz="3200" dirty="0" err="1"/>
              <a:t>InSights</a:t>
            </a:r>
            <a:endParaRPr lang="es-E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19" y="2033903"/>
            <a:ext cx="2344160" cy="2124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4" y="4442544"/>
            <a:ext cx="3456755" cy="1865040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5812145" y="1235080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GTMetrix</a:t>
            </a:r>
            <a:endParaRPr lang="es-E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12" y="2033903"/>
            <a:ext cx="3792741" cy="135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369" y="4442544"/>
            <a:ext cx="4571034" cy="14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9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3432906" y="1060625"/>
            <a:ext cx="2278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Dareboost</a:t>
            </a:r>
            <a:endParaRPr lang="es-E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7" y="1645400"/>
            <a:ext cx="8707846" cy="2132533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2057437" y="4304590"/>
            <a:ext cx="5078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KeyCDN</a:t>
            </a:r>
            <a:r>
              <a:rPr lang="es-ES" sz="3200" dirty="0"/>
              <a:t> Test for HTTP/2.0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49" y="4843044"/>
            <a:ext cx="4846101" cy="18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5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1476815" y="1037607"/>
            <a:ext cx="6117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Grafana</a:t>
            </a:r>
            <a:r>
              <a:rPr lang="es-ES" sz="3200" dirty="0"/>
              <a:t> </a:t>
            </a:r>
            <a:r>
              <a:rPr lang="es-ES" sz="3200" dirty="0" err="1"/>
              <a:t>on</a:t>
            </a:r>
            <a:r>
              <a:rPr lang="es-ES" sz="3200" dirty="0"/>
              <a:t> stats.metronus.es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767" y="1622382"/>
            <a:ext cx="7824013" cy="52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39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1671" y="2574031"/>
            <a:ext cx="74006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Let’s</a:t>
            </a:r>
            <a:r>
              <a:rPr lang="es-ES" sz="4400" dirty="0"/>
              <a:t> </a:t>
            </a:r>
            <a:r>
              <a:rPr lang="es-ES" sz="4400" dirty="0" err="1"/>
              <a:t>take</a:t>
            </a:r>
            <a:r>
              <a:rPr lang="es-ES" sz="4400" dirty="0"/>
              <a:t> a look at </a:t>
            </a:r>
            <a:r>
              <a:rPr lang="es-ES" sz="4400" dirty="0" err="1"/>
              <a:t>what</a:t>
            </a:r>
            <a:r>
              <a:rPr lang="es-ES" sz="4400" dirty="0"/>
              <a:t> </a:t>
            </a:r>
            <a:r>
              <a:rPr lang="es-ES" sz="4400" dirty="0" err="1"/>
              <a:t>we</a:t>
            </a:r>
            <a:r>
              <a:rPr lang="es-ES" sz="4400" dirty="0"/>
              <a:t> </a:t>
            </a:r>
            <a:r>
              <a:rPr lang="es-ES" sz="4400" dirty="0" err="1"/>
              <a:t>have</a:t>
            </a:r>
            <a:r>
              <a:rPr lang="es-ES" sz="4400" dirty="0"/>
              <a:t> </a:t>
            </a:r>
            <a:r>
              <a:rPr lang="es-ES" sz="4400" dirty="0" err="1"/>
              <a:t>developed</a:t>
            </a:r>
            <a:r>
              <a:rPr lang="es-ES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947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Sprint #3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results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122528" y="2565400"/>
            <a:ext cx="6898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Oops</a:t>
            </a:r>
            <a:r>
              <a:rPr lang="es-ES" sz="3600" dirty="0"/>
              <a:t>. </a:t>
            </a:r>
            <a:r>
              <a:rPr lang="es-ES" sz="3600" dirty="0" err="1"/>
              <a:t>Something</a:t>
            </a:r>
            <a:r>
              <a:rPr lang="es-ES" sz="3600" dirty="0"/>
              <a:t> </a:t>
            </a:r>
            <a:r>
              <a:rPr lang="es-ES" sz="3600" dirty="0" err="1"/>
              <a:t>didn’t</a:t>
            </a:r>
            <a:r>
              <a:rPr lang="es-ES" sz="3600" dirty="0"/>
              <a:t> </a:t>
            </a:r>
            <a:r>
              <a:rPr lang="es-ES" sz="3600" dirty="0" err="1"/>
              <a:t>work</a:t>
            </a:r>
            <a:r>
              <a:rPr lang="es-ES" sz="3600" dirty="0"/>
              <a:t>.</a:t>
            </a:r>
          </a:p>
          <a:p>
            <a:pPr algn="ctr"/>
            <a:r>
              <a:rPr lang="es-ES" sz="3600" dirty="0"/>
              <a:t>Time </a:t>
            </a:r>
            <a:r>
              <a:rPr lang="es-ES" sz="3600" dirty="0" err="1"/>
              <a:t>for</a:t>
            </a:r>
            <a:r>
              <a:rPr lang="es-ES" sz="3600" dirty="0"/>
              <a:t> plan B!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>
                <a:hlinkClick r:id="rId2"/>
              </a:rPr>
              <a:t>https://youtu.be/FqEHkr5TkqE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59815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6595" y="1827690"/>
            <a:ext cx="56708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Expectations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vs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Reality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Financial</a:t>
            </a:r>
            <a:r>
              <a:rPr lang="es-ES" sz="3400" dirty="0"/>
              <a:t> </a:t>
            </a:r>
            <a:r>
              <a:rPr lang="es-ES" sz="3400" dirty="0" err="1"/>
              <a:t>information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3711237" y="522171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1657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28830" y="1326969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/>
              <a:t>Budget</a:t>
            </a:r>
            <a:endParaRPr lang="es-ES" sz="3200" b="1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Financial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09" y="1992983"/>
            <a:ext cx="660148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Paying</a:t>
            </a:r>
            <a:r>
              <a:rPr lang="es-ES" sz="2800" dirty="0"/>
              <a:t> </a:t>
            </a:r>
            <a:r>
              <a:rPr lang="es-ES" sz="2800" dirty="0" err="1"/>
              <a:t>our</a:t>
            </a:r>
            <a:r>
              <a:rPr lang="es-ES" sz="2800" dirty="0"/>
              <a:t> </a:t>
            </a:r>
            <a:r>
              <a:rPr lang="es-ES" sz="2800" dirty="0" err="1"/>
              <a:t>employees</a:t>
            </a:r>
            <a:r>
              <a:rPr lang="es-ES" sz="2800" dirty="0"/>
              <a:t>: € 22,663.85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Contingency</a:t>
            </a:r>
            <a:r>
              <a:rPr lang="es-ES" sz="2800" dirty="0"/>
              <a:t>: € 4,537.57 (20%)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2800" dirty="0"/>
              <a:t>Marketing: € 3,399.58 (15%)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ES" sz="3200" b="1" dirty="0"/>
              <a:t>Total: € 30,601.00</a:t>
            </a:r>
          </a:p>
        </p:txBody>
      </p:sp>
    </p:spTree>
    <p:extLst>
      <p:ext uri="{BB962C8B-B14F-4D97-AF65-F5344CB8AC3E}">
        <p14:creationId xmlns:p14="http://schemas.microsoft.com/office/powerpoint/2010/main" val="3480471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Financial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9" name="Gráfico 8"/>
          <p:cNvGraphicFramePr/>
          <p:nvPr>
            <p:extLst/>
          </p:nvPr>
        </p:nvGraphicFramePr>
        <p:xfrm>
          <a:off x="492564" y="1029169"/>
          <a:ext cx="8238477" cy="5828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500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36595" y="1827690"/>
            <a:ext cx="56708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What</a:t>
            </a:r>
            <a:r>
              <a:rPr lang="es-ES" sz="3400" dirty="0"/>
              <a:t> </a:t>
            </a:r>
            <a:r>
              <a:rPr lang="es-ES" sz="3400" dirty="0" err="1"/>
              <a:t>is</a:t>
            </a:r>
            <a:r>
              <a:rPr lang="es-ES" sz="3400" dirty="0"/>
              <a:t> </a:t>
            </a:r>
            <a:r>
              <a:rPr lang="es-ES" sz="3400" dirty="0" err="1"/>
              <a:t>Metronus</a:t>
            </a:r>
            <a:r>
              <a:rPr lang="es-ES" sz="3400" dirty="0"/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Expectations</a:t>
            </a:r>
            <a:r>
              <a:rPr lang="es-ES" sz="3400" dirty="0"/>
              <a:t> vs </a:t>
            </a:r>
            <a:r>
              <a:rPr lang="es-ES" sz="3400" dirty="0" err="1"/>
              <a:t>Reality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Financial</a:t>
            </a:r>
            <a:r>
              <a:rPr lang="es-ES" sz="3400" dirty="0"/>
              <a:t> </a:t>
            </a:r>
            <a:r>
              <a:rPr lang="es-ES" sz="3400" dirty="0" err="1"/>
              <a:t>information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Lessons</a:t>
            </a:r>
            <a:r>
              <a:rPr lang="es-ES" sz="3400" dirty="0"/>
              <a:t> </a:t>
            </a:r>
            <a:r>
              <a:rPr lang="es-ES" sz="3400" dirty="0" err="1"/>
              <a:t>learnt</a:t>
            </a:r>
            <a:endParaRPr lang="es-ES" sz="3400" dirty="0"/>
          </a:p>
        </p:txBody>
      </p:sp>
      <p:sp>
        <p:nvSpPr>
          <p:cNvPr id="6" name="TextBox 2"/>
          <p:cNvSpPr txBox="1"/>
          <p:nvPr/>
        </p:nvSpPr>
        <p:spPr>
          <a:xfrm>
            <a:off x="3711237" y="522171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4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6595" y="1827690"/>
            <a:ext cx="56708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Expectations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vs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Reality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Financial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information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Lessons</a:t>
            </a:r>
            <a:r>
              <a:rPr lang="es-ES" sz="3400" dirty="0"/>
              <a:t> </a:t>
            </a:r>
            <a:r>
              <a:rPr lang="es-ES" sz="3400" dirty="0" err="1"/>
              <a:t>learnt</a:t>
            </a:r>
            <a:endParaRPr lang="es-ES" sz="3400" dirty="0"/>
          </a:p>
        </p:txBody>
      </p:sp>
      <p:sp>
        <p:nvSpPr>
          <p:cNvPr id="9" name="TextBox 2"/>
          <p:cNvSpPr txBox="1"/>
          <p:nvPr/>
        </p:nvSpPr>
        <p:spPr>
          <a:xfrm>
            <a:off x="3711237" y="522171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581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808" y="1998307"/>
            <a:ext cx="2156442" cy="21564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28" y="1998307"/>
            <a:ext cx="2156442" cy="2156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056" y="423464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/>
              <a:t>Big </a:t>
            </a:r>
            <a:r>
              <a:rPr lang="es-ES" sz="2800" dirty="0" err="1"/>
              <a:t>team</a:t>
            </a:r>
            <a:endParaRPr lang="es-E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773126" y="4234647"/>
            <a:ext cx="394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Don’t</a:t>
            </a:r>
            <a:r>
              <a:rPr lang="es-ES" sz="2800" dirty="0"/>
              <a:t> </a:t>
            </a:r>
            <a:r>
              <a:rPr lang="es-ES" sz="2800" dirty="0" err="1"/>
              <a:t>underestimate</a:t>
            </a:r>
            <a:endParaRPr lang="es-ES" sz="2800" dirty="0"/>
          </a:p>
          <a:p>
            <a:pPr algn="ctr"/>
            <a:r>
              <a:rPr lang="es-ES" sz="2800" dirty="0" err="1"/>
              <a:t>your</a:t>
            </a:r>
            <a:r>
              <a:rPr lang="es-ES" sz="2800" dirty="0"/>
              <a:t> PM</a:t>
            </a:r>
          </a:p>
        </p:txBody>
      </p:sp>
    </p:spTree>
    <p:extLst>
      <p:ext uri="{BB962C8B-B14F-4D97-AF65-F5344CB8AC3E}">
        <p14:creationId xmlns:p14="http://schemas.microsoft.com/office/powerpoint/2010/main" val="2343343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59" y="1998308"/>
            <a:ext cx="2156442" cy="21564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72333" y="4154750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/>
              <a:t>Measure</a:t>
            </a:r>
            <a:endParaRPr lang="es-E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22" y="1998308"/>
            <a:ext cx="2156442" cy="2156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2472" y="4154750"/>
            <a:ext cx="3711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Coding</a:t>
            </a:r>
            <a:r>
              <a:rPr lang="es-ES" sz="2800" dirty="0"/>
              <a:t> </a:t>
            </a:r>
            <a:r>
              <a:rPr lang="es-ES" sz="2800" dirty="0" err="1"/>
              <a:t>standards</a:t>
            </a:r>
            <a:r>
              <a:rPr lang="es-ES" sz="2800" dirty="0"/>
              <a:t> and </a:t>
            </a:r>
            <a:r>
              <a:rPr lang="es-ES" sz="2800" dirty="0" err="1"/>
              <a:t>documentation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631959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538" y="2567454"/>
            <a:ext cx="87714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We</a:t>
            </a:r>
            <a:r>
              <a:rPr lang="es-ES" sz="6000" dirty="0"/>
              <a:t> </a:t>
            </a:r>
            <a:r>
              <a:rPr lang="es-ES" sz="6000" dirty="0" err="1"/>
              <a:t>let</a:t>
            </a:r>
            <a:r>
              <a:rPr lang="es-ES" sz="6000" dirty="0"/>
              <a:t> </a:t>
            </a:r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team</a:t>
            </a:r>
            <a:endParaRPr lang="es-ES" sz="6000" dirty="0"/>
          </a:p>
          <a:p>
            <a:pPr algn="ctr"/>
            <a:r>
              <a:rPr lang="es-ES" sz="6000" dirty="0" err="1"/>
              <a:t>speak</a:t>
            </a:r>
            <a:r>
              <a:rPr lang="es-ES" sz="6000" dirty="0"/>
              <a:t> </a:t>
            </a:r>
            <a:r>
              <a:rPr lang="es-ES" sz="6000" dirty="0" err="1"/>
              <a:t>individually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42658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1" y="1960673"/>
            <a:ext cx="2090642" cy="20906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432" y="4160156"/>
            <a:ext cx="187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Agustín Borrego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953" y="2413565"/>
            <a:ext cx="62942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Metronus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a </a:t>
            </a:r>
            <a:r>
              <a:rPr lang="es-ES" sz="2800" dirty="0" err="1"/>
              <a:t>great</a:t>
            </a:r>
            <a:r>
              <a:rPr lang="es-ES" sz="2800" dirty="0"/>
              <a:t> idea, and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result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impressive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Gained</a:t>
            </a:r>
            <a:r>
              <a:rPr lang="es-ES" sz="2800" dirty="0"/>
              <a:t> </a:t>
            </a:r>
            <a:r>
              <a:rPr lang="es-ES" sz="2800" dirty="0" err="1"/>
              <a:t>deeper</a:t>
            </a:r>
            <a:r>
              <a:rPr lang="es-ES" sz="2800" dirty="0"/>
              <a:t> </a:t>
            </a:r>
            <a:r>
              <a:rPr lang="es-ES" sz="2800" dirty="0" err="1"/>
              <a:t>knowledge</a:t>
            </a:r>
            <a:r>
              <a:rPr lang="es-ES" sz="2800" dirty="0"/>
              <a:t> </a:t>
            </a:r>
            <a:r>
              <a:rPr lang="es-ES" sz="2800" dirty="0" err="1"/>
              <a:t>about</a:t>
            </a:r>
            <a:r>
              <a:rPr lang="es-ES" sz="2800" dirty="0"/>
              <a:t> Django.</a:t>
            </a:r>
          </a:p>
        </p:txBody>
      </p:sp>
    </p:spTree>
    <p:extLst>
      <p:ext uri="{BB962C8B-B14F-4D97-AF65-F5344CB8AC3E}">
        <p14:creationId xmlns:p14="http://schemas.microsoft.com/office/powerpoint/2010/main" val="271410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4" y="1941788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601" y="4142227"/>
            <a:ext cx="187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Andrés Jiménez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9732" y="2629009"/>
            <a:ext cx="6294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New </a:t>
            </a:r>
            <a:r>
              <a:rPr lang="es-ES" sz="2800" dirty="0" err="1"/>
              <a:t>methodologies</a:t>
            </a:r>
            <a:r>
              <a:rPr lang="es-ES" sz="2800" dirty="0"/>
              <a:t> I </a:t>
            </a:r>
            <a:r>
              <a:rPr lang="es-ES" sz="2800" dirty="0" err="1"/>
              <a:t>didn’t</a:t>
            </a:r>
            <a:r>
              <a:rPr lang="es-ES" sz="2800" dirty="0"/>
              <a:t> use </a:t>
            </a:r>
            <a:r>
              <a:rPr lang="es-ES" sz="2800" dirty="0" err="1"/>
              <a:t>before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Learnt</a:t>
            </a:r>
            <a:r>
              <a:rPr lang="es-ES" sz="2800" dirty="0"/>
              <a:t> to </a:t>
            </a:r>
            <a:r>
              <a:rPr lang="es-ES" sz="2800" dirty="0" err="1"/>
              <a:t>work</a:t>
            </a:r>
            <a:r>
              <a:rPr lang="es-ES" sz="2800" dirty="0"/>
              <a:t> </a:t>
            </a:r>
            <a:r>
              <a:rPr lang="es-ES" sz="2800" dirty="0" err="1"/>
              <a:t>deeply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jQuery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02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4" y="1923859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601" y="4124298"/>
            <a:ext cx="187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José Gavilán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9732" y="2739303"/>
            <a:ext cx="6294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Difference</a:t>
            </a:r>
            <a:r>
              <a:rPr lang="es-ES" sz="2800" dirty="0"/>
              <a:t> </a:t>
            </a:r>
            <a:r>
              <a:rPr lang="es-ES" sz="2800" dirty="0" err="1"/>
              <a:t>between</a:t>
            </a:r>
            <a:r>
              <a:rPr lang="es-ES" sz="2800" dirty="0"/>
              <a:t> </a:t>
            </a:r>
            <a:r>
              <a:rPr lang="es-ES" sz="2800" dirty="0" err="1"/>
              <a:t>other</a:t>
            </a:r>
            <a:r>
              <a:rPr lang="es-ES" sz="2800" dirty="0"/>
              <a:t> </a:t>
            </a:r>
            <a:r>
              <a:rPr lang="es-ES" sz="2800" dirty="0" err="1"/>
              <a:t>projects</a:t>
            </a:r>
            <a:r>
              <a:rPr lang="es-ES" sz="2800" dirty="0"/>
              <a:t> </a:t>
            </a:r>
            <a:r>
              <a:rPr lang="es-ES" sz="2800" dirty="0" err="1"/>
              <a:t>within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degree</a:t>
            </a:r>
            <a:r>
              <a:rPr lang="es-ES" sz="2800" dirty="0"/>
              <a:t> and </a:t>
            </a:r>
            <a:r>
              <a:rPr lang="es-ES" sz="2800" dirty="0" err="1"/>
              <a:t>this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, </a:t>
            </a:r>
            <a:r>
              <a:rPr lang="es-ES" sz="2800" dirty="0" err="1"/>
              <a:t>much</a:t>
            </a:r>
            <a:r>
              <a:rPr lang="es-ES" sz="2800" dirty="0"/>
              <a:t> </a:t>
            </a:r>
            <a:r>
              <a:rPr lang="es-ES" sz="2800" dirty="0" err="1"/>
              <a:t>better</a:t>
            </a:r>
            <a:r>
              <a:rPr lang="es-ES" sz="2800" dirty="0"/>
              <a:t>.</a:t>
            </a:r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4" y="1923859"/>
            <a:ext cx="2091598" cy="20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4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26" y="1968681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2564" y="4169120"/>
            <a:ext cx="2229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Jose María Jiménez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9732" y="2674328"/>
            <a:ext cx="6294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estimations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difficult</a:t>
            </a:r>
            <a:r>
              <a:rPr lang="es-ES" sz="2800" dirty="0"/>
              <a:t>. </a:t>
            </a:r>
            <a:r>
              <a:rPr lang="es-ES" sz="2800" dirty="0" err="1"/>
              <a:t>Think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twice</a:t>
            </a:r>
            <a:r>
              <a:rPr lang="es-ES" sz="2800" dirty="0"/>
              <a:t> </a:t>
            </a:r>
            <a:r>
              <a:rPr lang="es-ES" sz="2800" dirty="0" err="1"/>
              <a:t>before</a:t>
            </a:r>
            <a:r>
              <a:rPr lang="es-ES" sz="2800" dirty="0"/>
              <a:t> </a:t>
            </a:r>
            <a:r>
              <a:rPr lang="es-ES" sz="2800" dirty="0" err="1"/>
              <a:t>assigning</a:t>
            </a:r>
            <a:r>
              <a:rPr lang="es-ES" sz="2800" dirty="0"/>
              <a:t> a </a:t>
            </a:r>
            <a:r>
              <a:rPr lang="es-ES" sz="2800" dirty="0" err="1"/>
              <a:t>sheduled</a:t>
            </a:r>
            <a:r>
              <a:rPr lang="es-ES" sz="2800" dirty="0"/>
              <a:t> date to a </a:t>
            </a:r>
            <a:r>
              <a:rPr lang="es-ES" sz="2800" dirty="0" err="1"/>
              <a:t>task</a:t>
            </a:r>
            <a:r>
              <a:rPr lang="es-ES" sz="2800" dirty="0"/>
              <a:t>!</a:t>
            </a:r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6" y="1968681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82" y="1968681"/>
            <a:ext cx="2090642" cy="20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8" y="1914893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2646" y="4115332"/>
            <a:ext cx="2229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Álvaro González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953" y="2719852"/>
            <a:ext cx="6294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details</a:t>
            </a:r>
            <a:r>
              <a:rPr lang="es-ES" sz="2800" dirty="0"/>
              <a:t> </a:t>
            </a:r>
            <a:r>
              <a:rPr lang="es-ES" sz="2800" dirty="0" err="1"/>
              <a:t>should</a:t>
            </a:r>
            <a:r>
              <a:rPr lang="es-ES" sz="2800" dirty="0"/>
              <a:t> be more </a:t>
            </a:r>
            <a:r>
              <a:rPr lang="es-ES" sz="2800" dirty="0" err="1"/>
              <a:t>detailed</a:t>
            </a:r>
            <a:r>
              <a:rPr lang="es-ES" sz="2800" dirty="0"/>
              <a:t>.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can’t</a:t>
            </a:r>
            <a:r>
              <a:rPr lang="es-ES" sz="2800" dirty="0"/>
              <a:t> </a:t>
            </a:r>
            <a:r>
              <a:rPr lang="es-ES" sz="2800" dirty="0" err="1"/>
              <a:t>read</a:t>
            </a:r>
            <a:r>
              <a:rPr lang="es-ES" sz="2800" dirty="0"/>
              <a:t> </a:t>
            </a:r>
            <a:r>
              <a:rPr lang="es-ES" sz="2800" dirty="0" err="1"/>
              <a:t>minds</a:t>
            </a:r>
            <a:r>
              <a:rPr lang="es-ES" sz="2800" dirty="0"/>
              <a:t> </a:t>
            </a:r>
            <a:r>
              <a:rPr lang="es-ES" sz="2800" dirty="0" err="1"/>
              <a:t>yet</a:t>
            </a:r>
            <a:r>
              <a:rPr lang="es-ES" sz="2800" dirty="0"/>
              <a:t>!</a:t>
            </a:r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08" y="1914893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4" y="1914893"/>
            <a:ext cx="2090642" cy="2090642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4" y="1914893"/>
            <a:ext cx="2090642" cy="20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6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4" y="1977646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4854" y="4248673"/>
            <a:ext cx="2453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José Antonio Rojo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39070" y="2432791"/>
            <a:ext cx="62942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Metronus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useful</a:t>
            </a:r>
            <a:r>
              <a:rPr lang="es-ES" sz="2800" dirty="0"/>
              <a:t>, </a:t>
            </a:r>
            <a:r>
              <a:rPr lang="es-ES" sz="2800" dirty="0" err="1"/>
              <a:t>not</a:t>
            </a:r>
            <a:r>
              <a:rPr lang="es-ES" sz="2800" dirty="0"/>
              <a:t>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an</a:t>
            </a:r>
            <a:r>
              <a:rPr lang="es-ES" sz="2800" dirty="0"/>
              <a:t> </a:t>
            </a:r>
            <a:r>
              <a:rPr lang="es-ES" sz="2800" dirty="0" err="1"/>
              <a:t>academic</a:t>
            </a:r>
            <a:r>
              <a:rPr lang="es-ES" sz="2800" dirty="0"/>
              <a:t> </a:t>
            </a:r>
            <a:r>
              <a:rPr lang="es-ES" sz="2800" dirty="0" err="1"/>
              <a:t>project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Learnt</a:t>
            </a:r>
            <a:r>
              <a:rPr lang="es-ES" sz="2800" dirty="0"/>
              <a:t> Django.</a:t>
            </a:r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4" y="1977646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50" y="1977646"/>
            <a:ext cx="2090642" cy="2090642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50" y="1977646"/>
            <a:ext cx="2090642" cy="2090642"/>
          </a:xfrm>
          <a:prstGeom prst="rect">
            <a:avLst/>
          </a:prstGeom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94" y="1977646"/>
            <a:ext cx="2090642" cy="20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6595" y="1827690"/>
            <a:ext cx="56708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What</a:t>
            </a:r>
            <a:r>
              <a:rPr lang="es-ES" sz="3400" dirty="0"/>
              <a:t> </a:t>
            </a:r>
            <a:r>
              <a:rPr lang="es-ES" sz="3400" dirty="0" err="1"/>
              <a:t>is</a:t>
            </a:r>
            <a:r>
              <a:rPr lang="es-ES" sz="3400" dirty="0"/>
              <a:t> </a:t>
            </a:r>
            <a:r>
              <a:rPr lang="es-ES" sz="3400" dirty="0" err="1"/>
              <a:t>Metronus</a:t>
            </a:r>
            <a:r>
              <a:rPr lang="es-ES" sz="3400" dirty="0"/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Expectations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vs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Reality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Financial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information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3711237" y="522171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835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5" y="2004541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4955" y="4273656"/>
            <a:ext cx="2453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Andrés Doncel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73748" y="1806326"/>
            <a:ext cx="66074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Commitment</a:t>
            </a:r>
            <a:r>
              <a:rPr lang="es-ES" sz="2800" dirty="0"/>
              <a:t> and </a:t>
            </a:r>
            <a:r>
              <a:rPr lang="es-ES" sz="2800" dirty="0" err="1"/>
              <a:t>professional</a:t>
            </a:r>
            <a:r>
              <a:rPr lang="es-ES" sz="2800" dirty="0"/>
              <a:t> </a:t>
            </a:r>
            <a:r>
              <a:rPr lang="es-ES" sz="2800" dirty="0" err="1"/>
              <a:t>work</a:t>
            </a:r>
            <a:r>
              <a:rPr lang="es-ES" sz="2800" dirty="0"/>
              <a:t>, </a:t>
            </a:r>
            <a:r>
              <a:rPr lang="es-ES" sz="2800" dirty="0" err="1"/>
              <a:t>including</a:t>
            </a:r>
            <a:r>
              <a:rPr lang="es-ES" sz="2800" dirty="0"/>
              <a:t> </a:t>
            </a:r>
            <a:r>
              <a:rPr lang="es-ES" sz="2800" dirty="0" err="1"/>
              <a:t>standards</a:t>
            </a:r>
            <a:r>
              <a:rPr lang="es-ES" sz="2800" dirty="0"/>
              <a:t>, </a:t>
            </a:r>
            <a:r>
              <a:rPr lang="es-ES" sz="2800" dirty="0" err="1"/>
              <a:t>metrics</a:t>
            </a:r>
            <a:r>
              <a:rPr lang="es-ES" sz="2800" dirty="0"/>
              <a:t>, performance, etc.</a:t>
            </a:r>
          </a:p>
          <a:p>
            <a:endParaRPr lang="es-ES" sz="2800" dirty="0"/>
          </a:p>
          <a:p>
            <a:r>
              <a:rPr lang="es-ES" sz="2800" dirty="0"/>
              <a:t>Team has </a:t>
            </a:r>
            <a:r>
              <a:rPr lang="es-ES" sz="2800" dirty="0" err="1"/>
              <a:t>worked</a:t>
            </a:r>
            <a:r>
              <a:rPr lang="es-ES" sz="2800" dirty="0"/>
              <a:t> </a:t>
            </a:r>
            <a:r>
              <a:rPr lang="es-ES" sz="2800" dirty="0" err="1"/>
              <a:t>very</a:t>
            </a:r>
            <a:r>
              <a:rPr lang="es-ES" sz="2800" dirty="0"/>
              <a:t> </a:t>
            </a:r>
            <a:r>
              <a:rPr lang="es-ES" sz="2800" dirty="0" err="1"/>
              <a:t>well</a:t>
            </a:r>
            <a:r>
              <a:rPr lang="es-ES" sz="2800" dirty="0"/>
              <a:t> </a:t>
            </a:r>
            <a:r>
              <a:rPr lang="es-ES" sz="2800" dirty="0" err="1"/>
              <a:t>under</a:t>
            </a:r>
            <a:r>
              <a:rPr lang="es-ES" sz="2800" dirty="0"/>
              <a:t> </a:t>
            </a:r>
            <a:r>
              <a:rPr lang="es-ES" sz="2800" dirty="0" err="1"/>
              <a:t>pressure</a:t>
            </a:r>
            <a:r>
              <a:rPr lang="es-ES" sz="2800" dirty="0"/>
              <a:t> and </a:t>
            </a:r>
            <a:r>
              <a:rPr lang="es-ES" sz="2800" dirty="0" err="1"/>
              <a:t>without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Maybe</a:t>
            </a:r>
            <a:r>
              <a:rPr lang="es-ES" sz="2800" dirty="0"/>
              <a:t> </a:t>
            </a:r>
            <a:r>
              <a:rPr lang="es-ES" sz="2800" dirty="0" err="1"/>
              <a:t>force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team</a:t>
            </a:r>
            <a:r>
              <a:rPr lang="es-ES" sz="2800" dirty="0"/>
              <a:t> to </a:t>
            </a:r>
            <a:r>
              <a:rPr lang="es-ES" sz="2800" dirty="0" err="1"/>
              <a:t>work</a:t>
            </a:r>
            <a:r>
              <a:rPr lang="es-ES" sz="2800" dirty="0"/>
              <a:t> </a:t>
            </a:r>
            <a:r>
              <a:rPr lang="es-ES" sz="2800" dirty="0" err="1"/>
              <a:t>every</a:t>
            </a:r>
            <a:r>
              <a:rPr lang="es-ES" sz="2800" dirty="0"/>
              <a:t> </a:t>
            </a:r>
            <a:r>
              <a:rPr lang="es-ES" sz="2800" dirty="0" err="1"/>
              <a:t>day</a:t>
            </a:r>
            <a:r>
              <a:rPr lang="es-ES" sz="2800" dirty="0"/>
              <a:t>, and do more </a:t>
            </a:r>
            <a:r>
              <a:rPr lang="es-ES" sz="2800" dirty="0" err="1"/>
              <a:t>scrum</a:t>
            </a:r>
            <a:r>
              <a:rPr lang="es-ES" sz="2800" dirty="0"/>
              <a:t> meetings.</a:t>
            </a:r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5" y="2004541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51" y="2004541"/>
            <a:ext cx="2090642" cy="2090642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1" y="2004541"/>
            <a:ext cx="2090642" cy="2090642"/>
          </a:xfrm>
          <a:prstGeom prst="rect">
            <a:avLst/>
          </a:prstGeom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95" y="2004541"/>
            <a:ext cx="2090642" cy="2090642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4" y="2003585"/>
            <a:ext cx="2090642" cy="20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62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95" y="1834212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94955" y="4103327"/>
            <a:ext cx="2453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José Renato Ramos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49732" y="3065694"/>
            <a:ext cx="6294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Technologies are </a:t>
            </a:r>
            <a:r>
              <a:rPr lang="es-ES" sz="2800" dirty="0" err="1"/>
              <a:t>just</a:t>
            </a:r>
            <a:r>
              <a:rPr lang="es-ES" sz="2800" dirty="0"/>
              <a:t> </a:t>
            </a:r>
            <a:r>
              <a:rPr lang="es-ES" sz="2800" dirty="0" err="1"/>
              <a:t>tools</a:t>
            </a:r>
            <a:r>
              <a:rPr lang="es-ES" sz="2800" dirty="0"/>
              <a:t>. </a:t>
            </a:r>
            <a:r>
              <a:rPr lang="es-ES" sz="2800" dirty="0" err="1"/>
              <a:t>They</a:t>
            </a:r>
            <a:r>
              <a:rPr lang="es-ES" sz="2800" dirty="0"/>
              <a:t> </a:t>
            </a:r>
            <a:r>
              <a:rPr lang="es-ES" sz="2800" dirty="0" err="1"/>
              <a:t>don’t</a:t>
            </a:r>
            <a:r>
              <a:rPr lang="es-ES" sz="2800" dirty="0"/>
              <a:t> determine </a:t>
            </a:r>
            <a:r>
              <a:rPr lang="es-ES" sz="2800" dirty="0" err="1"/>
              <a:t>the</a:t>
            </a:r>
            <a:r>
              <a:rPr lang="es-ES" sz="2800" dirty="0"/>
              <a:t> final </a:t>
            </a:r>
            <a:r>
              <a:rPr lang="es-ES" sz="2800" dirty="0" err="1"/>
              <a:t>result</a:t>
            </a:r>
            <a:r>
              <a:rPr lang="es-ES" sz="2800" dirty="0"/>
              <a:t>.</a:t>
            </a:r>
          </a:p>
          <a:p>
            <a:endParaRPr lang="es-ES" sz="2800" dirty="0"/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95" y="1834212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51" y="1834212"/>
            <a:ext cx="2090642" cy="2090642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51" y="1834212"/>
            <a:ext cx="2090642" cy="2090642"/>
          </a:xfrm>
          <a:prstGeom prst="rect">
            <a:avLst/>
          </a:prstGeom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95" y="1834212"/>
            <a:ext cx="2090642" cy="2090642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4" y="1833256"/>
            <a:ext cx="2090642" cy="2090642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17" y="1831344"/>
            <a:ext cx="2092554" cy="20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64" y="2085223"/>
            <a:ext cx="2091598" cy="2091598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924" y="4354338"/>
            <a:ext cx="2453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Juan Carlos Liébana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91007" y="1971438"/>
            <a:ext cx="62942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The</a:t>
            </a:r>
            <a:r>
              <a:rPr lang="es-ES" sz="2800" dirty="0"/>
              <a:t> real </a:t>
            </a:r>
            <a:r>
              <a:rPr lang="es-ES" sz="2800" dirty="0" err="1"/>
              <a:t>challenge</a:t>
            </a:r>
            <a:r>
              <a:rPr lang="es-ES" sz="2800" dirty="0"/>
              <a:t>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achieve</a:t>
            </a:r>
            <a:r>
              <a:rPr lang="es-ES" sz="2800" dirty="0"/>
              <a:t> </a:t>
            </a:r>
            <a:r>
              <a:rPr lang="es-ES" sz="2800" dirty="0" err="1"/>
              <a:t>good</a:t>
            </a:r>
            <a:r>
              <a:rPr lang="es-ES" sz="2800" dirty="0"/>
              <a:t> </a:t>
            </a:r>
            <a:r>
              <a:rPr lang="es-ES" sz="2800" dirty="0" err="1"/>
              <a:t>results</a:t>
            </a:r>
            <a:r>
              <a:rPr lang="es-ES" sz="2800" dirty="0"/>
              <a:t> </a:t>
            </a:r>
            <a:r>
              <a:rPr lang="es-ES" sz="2800" dirty="0" err="1"/>
              <a:t>out</a:t>
            </a:r>
            <a:r>
              <a:rPr lang="es-ES" sz="2800" dirty="0"/>
              <a:t> of </a:t>
            </a:r>
            <a:r>
              <a:rPr lang="es-ES" sz="2800" dirty="0" err="1"/>
              <a:t>our</a:t>
            </a:r>
            <a:r>
              <a:rPr lang="es-ES" sz="2800" dirty="0"/>
              <a:t> </a:t>
            </a:r>
            <a:r>
              <a:rPr lang="es-ES" sz="2800" dirty="0" err="1"/>
              <a:t>comfort</a:t>
            </a:r>
            <a:r>
              <a:rPr lang="es-ES" sz="2800" dirty="0"/>
              <a:t> </a:t>
            </a:r>
            <a:r>
              <a:rPr lang="es-ES" sz="2800" dirty="0" err="1"/>
              <a:t>zone</a:t>
            </a:r>
            <a:r>
              <a:rPr lang="es-ES" sz="2800" dirty="0"/>
              <a:t>. </a:t>
            </a:r>
            <a:r>
              <a:rPr lang="es-ES" sz="2800" dirty="0" err="1"/>
              <a:t>Making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 </a:t>
            </a:r>
            <a:r>
              <a:rPr lang="es-ES" sz="2800" dirty="0" err="1"/>
              <a:t>great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Business Plan.</a:t>
            </a:r>
          </a:p>
          <a:p>
            <a:endParaRPr lang="es-ES" sz="2800" dirty="0"/>
          </a:p>
          <a:p>
            <a:r>
              <a:rPr lang="es-ES" sz="2800" dirty="0"/>
              <a:t>As </a:t>
            </a:r>
            <a:r>
              <a:rPr lang="es-ES" sz="2800" dirty="0" err="1"/>
              <a:t>little</a:t>
            </a:r>
            <a:r>
              <a:rPr lang="es-ES" sz="2800" dirty="0"/>
              <a:t> as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may</a:t>
            </a:r>
            <a:r>
              <a:rPr lang="es-ES" sz="2800" dirty="0"/>
              <a:t> </a:t>
            </a:r>
            <a:r>
              <a:rPr lang="es-ES" sz="2800" dirty="0" err="1"/>
              <a:t>give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team</a:t>
            </a:r>
            <a:r>
              <a:rPr lang="es-ES" sz="2800" dirty="0"/>
              <a:t>, </a:t>
            </a:r>
            <a:r>
              <a:rPr lang="es-ES" sz="2800" dirty="0" err="1"/>
              <a:t>give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r>
              <a:rPr lang="es-ES" sz="2800" dirty="0"/>
              <a:t>.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team</a:t>
            </a:r>
            <a:r>
              <a:rPr lang="es-ES" sz="2800" dirty="0"/>
              <a:t> </a:t>
            </a:r>
            <a:r>
              <a:rPr lang="es-ES" sz="2800" dirty="0" err="1"/>
              <a:t>will</a:t>
            </a:r>
            <a:r>
              <a:rPr lang="es-ES" sz="2800" dirty="0"/>
              <a:t> </a:t>
            </a:r>
            <a:r>
              <a:rPr lang="es-ES" sz="2800" dirty="0" err="1"/>
              <a:t>thank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effort</a:t>
            </a:r>
            <a:endParaRPr lang="es-ES" sz="2800" dirty="0"/>
          </a:p>
          <a:p>
            <a:endParaRPr lang="es-ES" sz="2800" dirty="0"/>
          </a:p>
          <a:p>
            <a:endParaRPr lang="es-ES" sz="2800" dirty="0"/>
          </a:p>
        </p:txBody>
      </p:sp>
      <p:pic>
        <p:nvPicPr>
          <p:cNvPr id="8" name="Imagen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64" y="2085223"/>
            <a:ext cx="2091598" cy="2091598"/>
          </a:xfrm>
          <a:prstGeom prst="rect">
            <a:avLst/>
          </a:prstGeom>
        </p:spPr>
      </p:pic>
      <p:pic>
        <p:nvPicPr>
          <p:cNvPr id="9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20" y="2085223"/>
            <a:ext cx="2090642" cy="2090642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20" y="2085223"/>
            <a:ext cx="2090642" cy="2090642"/>
          </a:xfrm>
          <a:prstGeom prst="rect">
            <a:avLst/>
          </a:prstGeom>
        </p:spPr>
      </p:pic>
      <p:pic>
        <p:nvPicPr>
          <p:cNvPr id="11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64" y="2085223"/>
            <a:ext cx="2090642" cy="2090642"/>
          </a:xfrm>
          <a:prstGeom prst="rect">
            <a:avLst/>
          </a:prstGeom>
        </p:spPr>
      </p:pic>
      <p:pic>
        <p:nvPicPr>
          <p:cNvPr id="13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53" y="2084267"/>
            <a:ext cx="2090642" cy="2090642"/>
          </a:xfrm>
          <a:prstGeom prst="rect">
            <a:avLst/>
          </a:prstGeom>
        </p:spPr>
      </p:pic>
      <p:pic>
        <p:nvPicPr>
          <p:cNvPr id="14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86" y="2082355"/>
            <a:ext cx="2092554" cy="2092554"/>
          </a:xfrm>
          <a:prstGeom prst="rect">
            <a:avLst/>
          </a:prstGeom>
        </p:spPr>
      </p:pic>
      <p:pic>
        <p:nvPicPr>
          <p:cNvPr id="15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64" y="2080443"/>
            <a:ext cx="2091598" cy="20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2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70" y="1122917"/>
            <a:ext cx="7576860" cy="51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 descr="A bust of Socr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37" y="1274684"/>
            <a:ext cx="3095533" cy="412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5580980"/>
            <a:ext cx="3695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/>
              <a:t>Socrates</a:t>
            </a:r>
            <a:r>
              <a:rPr lang="es-ES" sz="2400" dirty="0"/>
              <a:t>, 470 – 399 </a:t>
            </a:r>
            <a:r>
              <a:rPr lang="es-ES" sz="2400" dirty="0" err="1"/>
              <a:t>b.C</a:t>
            </a:r>
            <a:r>
              <a:rPr lang="es-ES" sz="24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96829" y="1598309"/>
            <a:ext cx="4461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dirty="0" err="1"/>
              <a:t>Maieutics</a:t>
            </a:r>
            <a:endParaRPr lang="es-ES" sz="7200" dirty="0"/>
          </a:p>
        </p:txBody>
      </p:sp>
      <p:sp>
        <p:nvSpPr>
          <p:cNvPr id="8" name="TextBox 11"/>
          <p:cNvSpPr txBox="1"/>
          <p:nvPr/>
        </p:nvSpPr>
        <p:spPr>
          <a:xfrm>
            <a:off x="4096830" y="3031720"/>
            <a:ext cx="4461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Methodical dialogue by which the questioned interlocutor discovers the truth by themselves.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233468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11"/>
          <p:cNvSpPr txBox="1"/>
          <p:nvPr/>
        </p:nvSpPr>
        <p:spPr>
          <a:xfrm>
            <a:off x="3141369" y="1536174"/>
            <a:ext cx="63074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“I </a:t>
            </a:r>
            <a:r>
              <a:rPr lang="en-US" sz="4000" i="1" dirty="0"/>
              <a:t>have come not to teach but to awaken.</a:t>
            </a:r>
          </a:p>
          <a:p>
            <a:r>
              <a:rPr lang="en-US" sz="4000" i="1" dirty="0"/>
              <a:t> </a:t>
            </a:r>
          </a:p>
          <a:p>
            <a:r>
              <a:rPr lang="en-US" sz="4000" i="1" dirty="0"/>
              <a:t>Understand therefore that I lay down no precepts.”</a:t>
            </a:r>
            <a:endParaRPr lang="es-ES" sz="4000" i="1" dirty="0"/>
          </a:p>
        </p:txBody>
      </p:sp>
      <p:sp>
        <p:nvSpPr>
          <p:cNvPr id="6" name="TextBox 11"/>
          <p:cNvSpPr txBox="1"/>
          <p:nvPr/>
        </p:nvSpPr>
        <p:spPr>
          <a:xfrm>
            <a:off x="245440" y="5957738"/>
            <a:ext cx="6912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Meher</a:t>
            </a:r>
            <a:r>
              <a:rPr lang="es-ES" sz="3200" dirty="0"/>
              <a:t> Baba, Avatar (1894 – 1969)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0" y="1146117"/>
            <a:ext cx="2610704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07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7025" y="1876529"/>
            <a:ext cx="653897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800" b="1" dirty="0" err="1"/>
              <a:t>Thank</a:t>
            </a:r>
            <a:r>
              <a:rPr lang="es-ES" sz="4800" b="1" dirty="0"/>
              <a:t> </a:t>
            </a:r>
            <a:r>
              <a:rPr lang="es-ES" sz="4800" b="1" dirty="0" err="1"/>
              <a:t>you</a:t>
            </a:r>
            <a:r>
              <a:rPr lang="es-ES" sz="4800" b="1" dirty="0"/>
              <a:t>!</a:t>
            </a:r>
          </a:p>
          <a:p>
            <a:pPr algn="ctr">
              <a:lnSpc>
                <a:spcPct val="150000"/>
              </a:lnSpc>
            </a:pPr>
            <a:endParaRPr lang="es-ES" sz="1200" b="1" dirty="0"/>
          </a:p>
          <a:p>
            <a:pPr algn="ctr">
              <a:lnSpc>
                <a:spcPct val="150000"/>
              </a:lnSpc>
            </a:pPr>
            <a:r>
              <a:rPr lang="es-ES" sz="4800" dirty="0"/>
              <a:t>      info@metronus.es</a:t>
            </a:r>
          </a:p>
          <a:p>
            <a:pPr algn="ctr">
              <a:lnSpc>
                <a:spcPct val="150000"/>
              </a:lnSpc>
            </a:pPr>
            <a:r>
              <a:rPr lang="es-ES" sz="4800" dirty="0"/>
              <a:t>      www.metronus.es</a:t>
            </a:r>
          </a:p>
          <a:p>
            <a:pPr algn="r">
              <a:lnSpc>
                <a:spcPct val="150000"/>
              </a:lnSpc>
            </a:pPr>
            <a:r>
              <a:rPr lang="es-ES" sz="4800" dirty="0"/>
              <a:t>stats.metronus.es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21" y="4611455"/>
            <a:ext cx="631178" cy="631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8673" t="26191" r="18673" b="26472"/>
          <a:stretch/>
        </p:blipFill>
        <p:spPr>
          <a:xfrm>
            <a:off x="1851834" y="3594235"/>
            <a:ext cx="649151" cy="490463"/>
          </a:xfrm>
          <a:prstGeom prst="rect">
            <a:avLst/>
          </a:prstGeom>
        </p:spPr>
      </p:pic>
      <p:pic>
        <p:nvPicPr>
          <p:cNvPr id="8" name="Graphic 7" descr="Gaug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209" y="5614146"/>
            <a:ext cx="914400" cy="9144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04" y="549223"/>
            <a:ext cx="6733526" cy="15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349" y="2513580"/>
            <a:ext cx="1605571" cy="1605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13" y="2513579"/>
            <a:ext cx="1605571" cy="1605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73" y="2528888"/>
            <a:ext cx="1607985" cy="160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609" y="4259443"/>
            <a:ext cx="2830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/>
              <a:t>How</a:t>
            </a:r>
            <a:r>
              <a:rPr lang="es-ES" sz="2000" dirty="0"/>
              <a:t> </a:t>
            </a:r>
            <a:r>
              <a:rPr lang="es-ES" sz="2000" dirty="0" err="1"/>
              <a:t>much</a:t>
            </a:r>
            <a:r>
              <a:rPr lang="es-ES" sz="2000" dirty="0"/>
              <a:t> time do </a:t>
            </a:r>
            <a:r>
              <a:rPr lang="es-ES" sz="2000" dirty="0" err="1"/>
              <a:t>my</a:t>
            </a:r>
            <a:r>
              <a:rPr lang="es-ES" sz="2000" dirty="0"/>
              <a:t> </a:t>
            </a:r>
            <a:r>
              <a:rPr lang="es-ES" sz="2000" dirty="0" err="1"/>
              <a:t>employees</a:t>
            </a:r>
            <a:r>
              <a:rPr lang="es-ES" sz="2000" dirty="0"/>
              <a:t> </a:t>
            </a:r>
            <a:r>
              <a:rPr lang="es-ES" sz="2000" dirty="0" err="1"/>
              <a:t>spend</a:t>
            </a:r>
            <a:r>
              <a:rPr lang="es-ES" sz="2000" dirty="0"/>
              <a:t> on </a:t>
            </a:r>
            <a:r>
              <a:rPr lang="es-ES" sz="2000" dirty="0" err="1"/>
              <a:t>each</a:t>
            </a:r>
            <a:r>
              <a:rPr lang="es-ES" sz="2000" dirty="0"/>
              <a:t> </a:t>
            </a:r>
            <a:r>
              <a:rPr lang="es-ES" sz="2000" dirty="0" err="1"/>
              <a:t>task</a:t>
            </a:r>
            <a:r>
              <a:rPr lang="es-ES" sz="2000" dirty="0"/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6871" y="4259443"/>
            <a:ext cx="1690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Are </a:t>
            </a:r>
            <a:r>
              <a:rPr lang="es-ES" sz="2000" dirty="0" err="1"/>
              <a:t>they</a:t>
            </a:r>
            <a:r>
              <a:rPr lang="es-ES" sz="2000" dirty="0"/>
              <a:t> </a:t>
            </a:r>
            <a:r>
              <a:rPr lang="es-ES" sz="2000" dirty="0" err="1"/>
              <a:t>productive</a:t>
            </a:r>
            <a:r>
              <a:rPr lang="es-ES" sz="2000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43706" y="4259443"/>
            <a:ext cx="163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Are </a:t>
            </a:r>
            <a:r>
              <a:rPr lang="es-ES" sz="2000" dirty="0" err="1"/>
              <a:t>they</a:t>
            </a:r>
            <a:r>
              <a:rPr lang="es-ES" sz="2000" dirty="0"/>
              <a:t> </a:t>
            </a:r>
            <a:r>
              <a:rPr lang="es-ES" sz="2000" dirty="0" err="1"/>
              <a:t>profitable</a:t>
            </a:r>
            <a:r>
              <a:rPr lang="es-ES" sz="2000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85053" y="1326969"/>
            <a:ext cx="297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err="1"/>
              <a:t>The</a:t>
            </a:r>
            <a:r>
              <a:rPr lang="es-ES" sz="3200" dirty="0"/>
              <a:t> </a:t>
            </a:r>
            <a:r>
              <a:rPr lang="es-ES" sz="3600" dirty="0"/>
              <a:t>problem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Metronus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196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159613" y="1326969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err="1"/>
              <a:t>Our</a:t>
            </a:r>
            <a:r>
              <a:rPr lang="es-ES" sz="3600" dirty="0"/>
              <a:t> </a:t>
            </a:r>
            <a:r>
              <a:rPr lang="es-ES" sz="3600" dirty="0" err="1"/>
              <a:t>solution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Metronus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02811" y="4096048"/>
            <a:ext cx="193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Productivity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51851" y="4096047"/>
            <a:ext cx="151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Profit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97" y="2513579"/>
            <a:ext cx="1625364" cy="162536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5953" y="4096048"/>
            <a:ext cx="176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Time control</a:t>
            </a:r>
          </a:p>
        </p:txBody>
      </p:sp>
      <p:pic>
        <p:nvPicPr>
          <p:cNvPr id="11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13" y="2513579"/>
            <a:ext cx="1605571" cy="1605571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73" y="2528888"/>
            <a:ext cx="1607985" cy="16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5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6595" y="1827690"/>
            <a:ext cx="567080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Expectations</a:t>
            </a:r>
            <a:r>
              <a:rPr lang="es-ES" sz="3400" dirty="0"/>
              <a:t> vs </a:t>
            </a:r>
            <a:r>
              <a:rPr lang="es-ES" sz="3400" dirty="0" err="1"/>
              <a:t>Reality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Financial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information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7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3711237" y="522171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638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91" y="3013179"/>
            <a:ext cx="1597393" cy="15973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02" y="3013179"/>
            <a:ext cx="1597393" cy="15973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935" y="3471468"/>
            <a:ext cx="3098096" cy="8871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63240" y="4749067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Taiga.io</a:t>
            </a:r>
          </a:p>
        </p:txBody>
      </p:sp>
      <p:sp>
        <p:nvSpPr>
          <p:cNvPr id="23" name="TextBox 11"/>
          <p:cNvSpPr txBox="1"/>
          <p:nvPr/>
        </p:nvSpPr>
        <p:spPr>
          <a:xfrm>
            <a:off x="2951217" y="1542356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Daily</a:t>
            </a:r>
            <a:r>
              <a:rPr lang="es-ES" sz="3200" dirty="0"/>
              <a:t> </a:t>
            </a:r>
            <a:r>
              <a:rPr lang="es-ES" sz="3200" dirty="0" err="1"/>
              <a:t>work</a:t>
            </a:r>
            <a:r>
              <a:rPr lang="es-ES" sz="3200" dirty="0"/>
              <a:t> </a:t>
            </a:r>
            <a:r>
              <a:rPr lang="es-ES" sz="3200" dirty="0" err="1"/>
              <a:t>tools</a:t>
            </a:r>
            <a:endParaRPr lang="es-ES" sz="3200" dirty="0"/>
          </a:p>
        </p:txBody>
      </p:sp>
      <p:pic>
        <p:nvPicPr>
          <p:cNvPr id="25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882">
            <a:off x="912039" y="2854270"/>
            <a:ext cx="1653918" cy="21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92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11"/>
          <p:cNvSpPr txBox="1"/>
          <p:nvPr/>
        </p:nvSpPr>
        <p:spPr>
          <a:xfrm>
            <a:off x="3008911" y="1209073"/>
            <a:ext cx="312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Technologies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30515" b="38151"/>
          <a:stretch/>
        </p:blipFill>
        <p:spPr>
          <a:xfrm>
            <a:off x="248573" y="2241113"/>
            <a:ext cx="4765646" cy="1493241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84" y="4399370"/>
            <a:ext cx="4040956" cy="1854865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662" y="2457381"/>
            <a:ext cx="3369958" cy="1173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942" y="4237348"/>
            <a:ext cx="2178908" cy="2178908"/>
          </a:xfrm>
          <a:prstGeom prst="rect">
            <a:avLst/>
          </a:prstGeom>
        </p:spPr>
      </p:pic>
      <p:pic>
        <p:nvPicPr>
          <p:cNvPr id="11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882">
            <a:off x="1804437" y="4027523"/>
            <a:ext cx="1653918" cy="212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45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vs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683" y="1997313"/>
            <a:ext cx="1984302" cy="1984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55" y="1997313"/>
            <a:ext cx="1984302" cy="1984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683" y="4094254"/>
            <a:ext cx="193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Productivity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45862" y="4094254"/>
            <a:ext cx="151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Profit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39" y="1997313"/>
            <a:ext cx="1984302" cy="19843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263" y="4094254"/>
            <a:ext cx="176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Time control</a:t>
            </a:r>
          </a:p>
        </p:txBody>
      </p:sp>
      <p:pic>
        <p:nvPicPr>
          <p:cNvPr id="2050" name="Picture 2" descr="Resultado de imagen de green check ext: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159" y="4925251"/>
            <a:ext cx="1097722" cy="148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de green check ext: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10" y="4925251"/>
            <a:ext cx="1097722" cy="148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green check ext: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5" y="4925251"/>
            <a:ext cx="1097722" cy="148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448980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2880</TotalTime>
  <Words>600</Words>
  <Application>Microsoft Office PowerPoint</Application>
  <PresentationFormat>On-screen Show (4:3)</PresentationFormat>
  <Paragraphs>173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Wingdings 3</vt:lpstr>
      <vt:lpstr>Espiral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Metronus</dc:title>
  <dc:creator>David de los Santos Boix</dc:creator>
  <cp:lastModifiedBy>David de los Santos Boix</cp:lastModifiedBy>
  <cp:revision>685</cp:revision>
  <dcterms:created xsi:type="dcterms:W3CDTF">2017-02-16T08:08:53Z</dcterms:created>
  <dcterms:modified xsi:type="dcterms:W3CDTF">2017-05-10T16:03:03Z</dcterms:modified>
</cp:coreProperties>
</file>